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Helvetica Neue"/>
      <p:regular r:id="rId18"/>
      <p:bold r:id="rId19"/>
      <p:italic r:id="rId20"/>
      <p:boldItalic r:id="rId21"/>
    </p:embeddedFont>
    <p:embeddedFont>
      <p:font typeface="Helvetica Neue Light"/>
      <p:regular r:id="rId22"/>
      <p:bold r:id="rId23"/>
      <p:italic r:id="rId24"/>
      <p:boldItalic r:id="rId25"/>
    </p:embeddedFont>
    <p:embeddedFont>
      <p:font typeface="Century Gothic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italic.fntdata"/><Relationship Id="rId22" Type="http://schemas.openxmlformats.org/officeDocument/2006/relationships/font" Target="fonts/HelveticaNeueLight-regular.fntdata"/><Relationship Id="rId21" Type="http://schemas.openxmlformats.org/officeDocument/2006/relationships/font" Target="fonts/HelveticaNeue-boldItalic.fntdata"/><Relationship Id="rId24" Type="http://schemas.openxmlformats.org/officeDocument/2006/relationships/font" Target="fonts/HelveticaNeueLight-italic.fntdata"/><Relationship Id="rId23" Type="http://schemas.openxmlformats.org/officeDocument/2006/relationships/font" Target="fonts/HelveticaNeueLight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CenturyGothic-regular.fntdata"/><Relationship Id="rId25" Type="http://schemas.openxmlformats.org/officeDocument/2006/relationships/font" Target="fonts/HelveticaNeueLight-boldItalic.fntdata"/><Relationship Id="rId28" Type="http://schemas.openxmlformats.org/officeDocument/2006/relationships/font" Target="fonts/CenturyGothic-italic.fntdata"/><Relationship Id="rId27" Type="http://schemas.openxmlformats.org/officeDocument/2006/relationships/font" Target="fonts/CenturyGothic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CenturyGothic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HelveticaNeue-bold.fntdata"/><Relationship Id="rId18" Type="http://schemas.openxmlformats.org/officeDocument/2006/relationships/font" Target="fonts/Helvetica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123b5c879_14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4123b5c879_14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11fbe5748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411fbe574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11fbe5748_5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411fbe5748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11fbe5748_5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411fbe5748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b="0" i="0" sz="5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>
  <p:cSld name="TITLE_AND_BODY 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Helvetica Neue"/>
              <a:buChar char="■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669727" y="1339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>
            <p:ph idx="2" type="pic"/>
          </p:nvPr>
        </p:nvSpPr>
        <p:spPr>
          <a:xfrm>
            <a:off x="1129605" y="334863"/>
            <a:ext cx="6876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892969" y="3542854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b="0" i="0" sz="5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892969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4437983" y="4875609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>
            <p:ph idx="2" type="pic"/>
          </p:nvPr>
        </p:nvSpPr>
        <p:spPr>
          <a:xfrm>
            <a:off x="4723805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type="title"/>
          </p:nvPr>
        </p:nvSpPr>
        <p:spPr>
          <a:xfrm>
            <a:off x="669727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None/>
              <a:defRPr b="0" i="0" sz="3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669727" y="2511475"/>
            <a:ext cx="37506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b="0" i="0" sz="5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/>
          <p:nvPr>
            <p:ph idx="2" type="pic"/>
          </p:nvPr>
        </p:nvSpPr>
        <p:spPr>
          <a:xfrm>
            <a:off x="4723805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b="0" i="0" sz="5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669727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>
            <p:ph idx="2" type="pic"/>
          </p:nvPr>
        </p:nvSpPr>
        <p:spPr>
          <a:xfrm>
            <a:off x="4723805" y="2685604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Google Shape;85;p21"/>
          <p:cNvSpPr/>
          <p:nvPr>
            <p:ph idx="3" type="pic"/>
          </p:nvPr>
        </p:nvSpPr>
        <p:spPr>
          <a:xfrm>
            <a:off x="4728177" y="468809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" name="Google Shape;86;p21"/>
          <p:cNvSpPr/>
          <p:nvPr>
            <p:ph idx="4" type="pic"/>
          </p:nvPr>
        </p:nvSpPr>
        <p:spPr>
          <a:xfrm>
            <a:off x="669727" y="468809"/>
            <a:ext cx="37506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892969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2" type="body"/>
          </p:nvPr>
        </p:nvSpPr>
        <p:spPr>
          <a:xfrm>
            <a:off x="892969" y="2129730"/>
            <a:ext cx="73581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900"/>
              <a:buFont typeface="Avenir"/>
              <a:buNone/>
              <a:defRPr b="0" i="0" sz="3900" u="none" cap="none" strike="noStrike">
                <a:solidFill>
                  <a:srgbClr val="21212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のみ">
  <p:cSld name="タイトルのみ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title"/>
          </p:nvPr>
        </p:nvSpPr>
        <p:spPr>
          <a:xfrm>
            <a:off x="457199" y="69057"/>
            <a:ext cx="82296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  <a:defRPr b="0" i="0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6553200" y="4806270"/>
            <a:ext cx="21336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Alt">
  <p:cSld name="Quote Alt">
    <p:bg>
      <p:bgPr>
        <a:solidFill>
          <a:srgbClr val="34A5DA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idx="1" type="body"/>
          </p:nvPr>
        </p:nvSpPr>
        <p:spPr>
          <a:xfrm>
            <a:off x="4143375" y="1393031"/>
            <a:ext cx="4714800" cy="13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00"/>
              <a:buFont typeface="Arial"/>
              <a:buNone/>
              <a:defRPr b="0" i="0" sz="6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" name="Google Shape;102;p26"/>
          <p:cNvSpPr/>
          <p:nvPr>
            <p:ph idx="2" type="pic"/>
          </p:nvPr>
        </p:nvSpPr>
        <p:spPr>
          <a:xfrm>
            <a:off x="0" y="0"/>
            <a:ext cx="3857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3" type="body"/>
          </p:nvPr>
        </p:nvSpPr>
        <p:spPr>
          <a:xfrm>
            <a:off x="4143375" y="4107656"/>
            <a:ext cx="47148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900"/>
              <a:buFont typeface="Arial"/>
              <a:buNone/>
              <a:defRPr b="0" i="0" sz="3900" u="none" cap="none" strike="noStrike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idx="12" type="sldNum"/>
          </p:nvPr>
        </p:nvSpPr>
        <p:spPr>
          <a:xfrm>
            <a:off x="8568719" y="227707"/>
            <a:ext cx="2859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rmal Slide">
  <p:cSld name="Normal Slid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/>
          <p:nvPr>
            <p:ph type="title"/>
          </p:nvPr>
        </p:nvSpPr>
        <p:spPr>
          <a:xfrm>
            <a:off x="182278" y="439591"/>
            <a:ext cx="87795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35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235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" name="Google Shape;107;p27"/>
          <p:cNvSpPr/>
          <p:nvPr/>
        </p:nvSpPr>
        <p:spPr>
          <a:xfrm>
            <a:off x="-18630" y="324"/>
            <a:ext cx="9181200" cy="332400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7"/>
          <p:cNvSpPr txBox="1"/>
          <p:nvPr>
            <p:ph idx="12" type="sldNum"/>
          </p:nvPr>
        </p:nvSpPr>
        <p:spPr>
          <a:xfrm>
            <a:off x="8878987" y="494129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7"/>
          <p:cNvSpPr txBox="1"/>
          <p:nvPr>
            <p:ph idx="1" type="body"/>
          </p:nvPr>
        </p:nvSpPr>
        <p:spPr>
          <a:xfrm>
            <a:off x="1310941" y="29410"/>
            <a:ext cx="7804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b="0" i="0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r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b="0" i="0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b="0" i="0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r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b="0" i="0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r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b="0" i="0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9"/>
          <p:cNvSpPr txBox="1"/>
          <p:nvPr>
            <p:ph idx="1" type="body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29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 type="tx">
  <p:cSld name="TITLE_AND_BOD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0"/>
          <p:cNvSpPr txBox="1"/>
          <p:nvPr>
            <p:ph idx="1" type="body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type="secHead">
  <p:cSld name="SECTION_HEADER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 txBox="1"/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1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 type="twoColTx">
  <p:cSld name="TITLE_AND_TWO_COLUMNS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32"/>
          <p:cNvSpPr txBox="1"/>
          <p:nvPr>
            <p:ph idx="1" type="body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2"/>
          <p:cNvSpPr txBox="1"/>
          <p:nvPr>
            <p:ph idx="2" type="body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32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type="titleOnly">
  <p:cSld name="TITLE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">
  <p:cSld name="ONE_COLUM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34"/>
          <p:cNvSpPr txBox="1"/>
          <p:nvPr>
            <p:ph idx="1" type="body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">
  <p:cSld name="MAIN_POI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35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">
  <p:cSld name="SECTION_TITLE_AND_DESCRIPTION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"/>
          <p:cNvSpPr/>
          <p:nvPr/>
        </p:nvSpPr>
        <p:spPr>
          <a:xfrm>
            <a:off x="4572000" y="24"/>
            <a:ext cx="4572000" cy="51435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36"/>
          <p:cNvSpPr txBox="1"/>
          <p:nvPr>
            <p:ph idx="2" type="body"/>
          </p:nvPr>
        </p:nvSpPr>
        <p:spPr>
          <a:xfrm>
            <a:off x="4939500" y="724199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36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_ONLY">
  <p:cSld name="CAPTION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7"/>
          <p:cNvSpPr txBox="1"/>
          <p:nvPr>
            <p:ph idx="1" type="body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">
  <p:cSld name="BIG_NUMB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idx="1" type="body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40"/>
          <p:cNvGrpSpPr/>
          <p:nvPr/>
        </p:nvGrpSpPr>
        <p:grpSpPr>
          <a:xfrm>
            <a:off x="-2" y="0"/>
            <a:ext cx="9144001" cy="5143502"/>
            <a:chOff x="-1" y="0"/>
            <a:chExt cx="9144001" cy="5143502"/>
          </a:xfrm>
        </p:grpSpPr>
        <p:sp>
          <p:nvSpPr>
            <p:cNvPr id="157" name="Google Shape;157;p40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0"/>
            <p:cNvSpPr/>
            <p:nvPr/>
          </p:nvSpPr>
          <p:spPr>
            <a:xfrm>
              <a:off x="-1" y="2000250"/>
              <a:ext cx="3143400" cy="31431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0"/>
            <p:cNvSpPr/>
            <p:nvPr/>
          </p:nvSpPr>
          <p:spPr>
            <a:xfrm>
              <a:off x="-1" y="2171700"/>
              <a:ext cx="1771800" cy="17718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0"/>
            <p:cNvSpPr/>
            <p:nvPr/>
          </p:nvSpPr>
          <p:spPr>
            <a:xfrm>
              <a:off x="6456758" y="4400550"/>
              <a:ext cx="743100" cy="7428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0"/>
            <p:cNvSpPr/>
            <p:nvPr/>
          </p:nvSpPr>
          <p:spPr>
            <a:xfrm>
              <a:off x="6456758" y="1257300"/>
              <a:ext cx="2114700" cy="21147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0"/>
            <p:cNvSpPr/>
            <p:nvPr/>
          </p:nvSpPr>
          <p:spPr>
            <a:xfrm>
              <a:off x="5999558" y="6347"/>
              <a:ext cx="1200300" cy="12003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0"/>
            <p:cNvSpPr/>
            <p:nvPr/>
          </p:nvSpPr>
          <p:spPr>
            <a:xfrm rot="-589914">
              <a:off x="6368211" y="1348145"/>
              <a:ext cx="2474552" cy="330701"/>
            </a:xfrm>
            <a:custGeom>
              <a:rect b="b" l="l" r="r" t="t"/>
              <a:pathLst>
                <a:path extrusionOk="0" h="21572" w="2160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0"/>
            <p:cNvSpPr/>
            <p:nvPr/>
          </p:nvSpPr>
          <p:spPr>
            <a:xfrm>
              <a:off x="344629" y="1399803"/>
              <a:ext cx="8458182" cy="340043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0"/>
            <p:cNvSpPr/>
            <p:nvPr/>
          </p:nvSpPr>
          <p:spPr>
            <a:xfrm>
              <a:off x="0" y="1190"/>
              <a:ext cx="9143982" cy="514231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40"/>
          <p:cNvSpPr/>
          <p:nvPr/>
        </p:nvSpPr>
        <p:spPr>
          <a:xfrm>
            <a:off x="7828358" y="0"/>
            <a:ext cx="514500" cy="857400"/>
          </a:xfrm>
          <a:prstGeom prst="rect">
            <a:avLst/>
          </a:prstGeom>
          <a:solidFill>
            <a:srgbClr val="B31166"/>
          </a:solidFill>
          <a:ln>
            <a:noFill/>
          </a:ln>
          <a:effectLst>
            <a:outerShdw blurRad="25400" rotWithShape="0" dir="5400000" dist="12700">
              <a:srgbClr val="000000">
                <a:alpha val="44710"/>
              </a:srgbClr>
            </a:outerShdw>
          </a:effectLst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0"/>
          <p:cNvSpPr txBox="1"/>
          <p:nvPr>
            <p:ph type="title"/>
          </p:nvPr>
        </p:nvSpPr>
        <p:spPr>
          <a:xfrm>
            <a:off x="866215" y="730250"/>
            <a:ext cx="65712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600"/>
              <a:buFont typeface="Century Gothic"/>
              <a:buNone/>
              <a:defRPr b="0" i="0" sz="2600" u="none" cap="none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40"/>
          <p:cNvSpPr txBox="1"/>
          <p:nvPr>
            <p:ph idx="1" type="body"/>
          </p:nvPr>
        </p:nvSpPr>
        <p:spPr>
          <a:xfrm>
            <a:off x="866215" y="1952625"/>
            <a:ext cx="66192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8956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B31166"/>
              </a:buClr>
              <a:buSzPts val="960"/>
              <a:buFont typeface="Arial"/>
              <a:buChar char=""/>
              <a:defRPr b="0" i="0" sz="1200" u="none" cap="none" strike="noStrik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956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B31166"/>
              </a:buClr>
              <a:buSzPts val="960"/>
              <a:buFont typeface="Arial"/>
              <a:buChar char=""/>
              <a:defRPr b="0" i="0" sz="1200" u="none" cap="none" strike="noStrik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8956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B31166"/>
              </a:buClr>
              <a:buSzPts val="960"/>
              <a:buFont typeface="Arial"/>
              <a:buChar char=""/>
              <a:defRPr b="0" i="0" sz="1200" u="none" cap="none" strike="noStrik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B31166"/>
              </a:buClr>
              <a:buSzPts val="960"/>
              <a:buFont typeface="Arial"/>
              <a:buChar char=""/>
              <a:defRPr b="0" i="0" sz="1200" u="none" cap="none" strike="noStrik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B31166"/>
              </a:buClr>
              <a:buSzPts val="960"/>
              <a:buFont typeface="Arial"/>
              <a:buChar char=""/>
              <a:defRPr b="0" i="0" sz="1200" u="none" cap="none" strike="noStrik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40"/>
          <p:cNvSpPr txBox="1"/>
          <p:nvPr>
            <p:ph idx="12" type="sldNum"/>
          </p:nvPr>
        </p:nvSpPr>
        <p:spPr>
          <a:xfrm>
            <a:off x="7897322" y="424181"/>
            <a:ext cx="3627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">
  <p:cSld name="ONE_COLUMN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">
  <p:cSld name="SECTION_TITLE_AND_DESCRIPTI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_ONLY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669727" y="1339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8"/>
          <p:cNvSpPr txBox="1"/>
          <p:nvPr>
            <p:ph idx="1" type="body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01E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100" y="487282"/>
            <a:ext cx="736054" cy="64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1096" y="278177"/>
            <a:ext cx="2745534" cy="1065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3727" y="-466531"/>
            <a:ext cx="8409994" cy="716908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1"/>
          <p:cNvSpPr txBox="1"/>
          <p:nvPr/>
        </p:nvSpPr>
        <p:spPr>
          <a:xfrm>
            <a:off x="755100" y="3919022"/>
            <a:ext cx="2424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John - AI</a:t>
            </a:r>
            <a:r>
              <a:rPr b="1" lang="en">
                <a:solidFill>
                  <a:schemeClr val="dk1"/>
                </a:solidFill>
              </a:rPr>
              <a:t> Researcher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1"/>
          <p:cNvSpPr txBox="1"/>
          <p:nvPr/>
        </p:nvSpPr>
        <p:spPr>
          <a:xfrm>
            <a:off x="755100" y="3334550"/>
            <a:ext cx="73854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Challenge #1: Handwriting OCR for Vietnamese Address</a:t>
            </a:r>
            <a:endParaRPr b="1" i="0" sz="30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9" name="Google Shape;179;p41"/>
          <p:cNvSpPr/>
          <p:nvPr/>
        </p:nvSpPr>
        <p:spPr>
          <a:xfrm>
            <a:off x="1123126" y="1655862"/>
            <a:ext cx="561104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Marathon Challenge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 txBox="1"/>
          <p:nvPr/>
        </p:nvSpPr>
        <p:spPr>
          <a:xfrm>
            <a:off x="869825" y="3011862"/>
            <a:ext cx="55758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3000" u="none" cap="none" strike="noStrike">
                <a:solidFill>
                  <a:srgbClr val="E9704E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  <p:sp>
        <p:nvSpPr>
          <p:cNvPr id="272" name="Google Shape;272;p50"/>
          <p:cNvSpPr txBox="1"/>
          <p:nvPr/>
        </p:nvSpPr>
        <p:spPr>
          <a:xfrm>
            <a:off x="869825" y="3529063"/>
            <a:ext cx="5121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t/>
            </a:r>
            <a:endParaRPr b="1" i="1" sz="1400" u="none" cap="none" strike="noStrik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366433"/>
            <a:ext cx="1610893" cy="294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137173"/>
            <a:ext cx="1573964" cy="60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62671" y="3783582"/>
            <a:ext cx="1424255" cy="120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-939724" y="3850579"/>
            <a:ext cx="2402053" cy="724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869825" y="4701501"/>
            <a:ext cx="1599055" cy="44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2"/>
          <p:cNvSpPr txBox="1"/>
          <p:nvPr/>
        </p:nvSpPr>
        <p:spPr>
          <a:xfrm>
            <a:off x="1353339" y="1407695"/>
            <a:ext cx="5794500" cy="21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Challenge statement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❖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 metric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Submission requirement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2"/>
          <p:cNvSpPr txBox="1"/>
          <p:nvPr/>
        </p:nvSpPr>
        <p:spPr>
          <a:xfrm>
            <a:off x="1353339" y="1060595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87BAC3"/>
                </a:solidFill>
                <a:latin typeface="Arial"/>
                <a:ea typeface="Arial"/>
                <a:cs typeface="Arial"/>
                <a:sym typeface="Arial"/>
              </a:rPr>
              <a:t>Outline	</a:t>
            </a:r>
            <a:endParaRPr b="1" i="0" sz="2400" u="none" cap="none" strike="noStrike">
              <a:solidFill>
                <a:srgbClr val="87BA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1" cy="294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5"/>
            <a:ext cx="1573964" cy="60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4" y="159631"/>
            <a:ext cx="1773174" cy="1495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3" cy="294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5"/>
            <a:ext cx="1573964" cy="60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4" y="159631"/>
            <a:ext cx="1773174" cy="149502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3"/>
          <p:cNvSpPr txBox="1"/>
          <p:nvPr/>
        </p:nvSpPr>
        <p:spPr>
          <a:xfrm>
            <a:off x="1353339" y="1407695"/>
            <a:ext cx="6641806" cy="21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iven an image of a handwritten line, participants are required to create an OCR model to transcribe the image into text.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3"/>
          <p:cNvSpPr txBox="1"/>
          <p:nvPr/>
        </p:nvSpPr>
        <p:spPr>
          <a:xfrm>
            <a:off x="1353339" y="1060595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87BAC3"/>
                </a:solidFill>
              </a:rPr>
              <a:t>Challenge statement</a:t>
            </a:r>
            <a:endParaRPr b="1" i="0" sz="2400" u="none" cap="none" strike="noStrike">
              <a:solidFill>
                <a:srgbClr val="87BA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32350" y="2776420"/>
            <a:ext cx="5675411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3"/>
          <p:cNvSpPr/>
          <p:nvPr/>
        </p:nvSpPr>
        <p:spPr>
          <a:xfrm>
            <a:off x="1821775" y="3877350"/>
            <a:ext cx="5386500" cy="294000"/>
          </a:xfrm>
          <a:prstGeom prst="rect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Số 370/8 khu phố 5B, phường Tân Biên, Biên Hòa, Đồng Nai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3"/>
          <p:cNvSpPr/>
          <p:nvPr/>
        </p:nvSpPr>
        <p:spPr>
          <a:xfrm>
            <a:off x="4250000" y="3548425"/>
            <a:ext cx="436500" cy="294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3" cy="294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5"/>
            <a:ext cx="1573964" cy="60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4" y="159631"/>
            <a:ext cx="1773174" cy="149502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4"/>
          <p:cNvSpPr txBox="1"/>
          <p:nvPr/>
        </p:nvSpPr>
        <p:spPr>
          <a:xfrm>
            <a:off x="1353350" y="1716725"/>
            <a:ext cx="6790500" cy="24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Evaluation </a:t>
            </a:r>
            <a:r>
              <a:rPr lang="en" sz="1800"/>
              <a:t>is based on </a:t>
            </a:r>
            <a:r>
              <a:rPr lang="en" sz="1800"/>
              <a:t>character error rate (CER)</a:t>
            </a:r>
            <a:endParaRPr sz="18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CER is calculated based on E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dit </a:t>
            </a:r>
            <a:r>
              <a:rPr lang="en" sz="1600"/>
              <a:t>d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istance (</a:t>
            </a:r>
            <a:r>
              <a:rPr lang="en" sz="1600"/>
              <a:t>or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Levenshtein </a:t>
            </a:r>
            <a:r>
              <a:rPr lang="en" sz="1600"/>
              <a:t>distance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Given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/>
              <a:t>a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predicted string A, and the ground truth string B, CER </a:t>
            </a:r>
            <a:r>
              <a:rPr lang="en" sz="1600"/>
              <a:t>is specified by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800">
              <a:solidFill>
                <a:srgbClr val="36363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800">
              <a:solidFill>
                <a:srgbClr val="3636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/>
              <a:t>Evaluation is based on character error rate (CER)</a:t>
            </a:r>
            <a:endParaRPr b="1" sz="1800">
              <a:solidFill>
                <a:srgbClr val="363636"/>
              </a:solidFill>
            </a:endParaRPr>
          </a:p>
        </p:txBody>
      </p:sp>
      <p:sp>
        <p:nvSpPr>
          <p:cNvPr id="209" name="Google Shape;209;p44"/>
          <p:cNvSpPr txBox="1"/>
          <p:nvPr/>
        </p:nvSpPr>
        <p:spPr>
          <a:xfrm>
            <a:off x="1353339" y="1060595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87BAC3"/>
                </a:solidFill>
                <a:latin typeface="Arial"/>
                <a:ea typeface="Arial"/>
                <a:cs typeface="Arial"/>
                <a:sym typeface="Arial"/>
              </a:rPr>
              <a:t>Evaluation metrics</a:t>
            </a:r>
            <a:endParaRPr/>
          </a:p>
        </p:txBody>
      </p:sp>
      <p:pic>
        <p:nvPicPr>
          <p:cNvPr id="210" name="Google Shape;210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80300" y="2936150"/>
            <a:ext cx="3183775" cy="653625"/>
          </a:xfrm>
          <a:prstGeom prst="rect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1" name="Google Shape;211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21928" y="4057896"/>
            <a:ext cx="2329570" cy="607175"/>
          </a:xfrm>
          <a:prstGeom prst="rect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3" cy="294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5"/>
            <a:ext cx="1573964" cy="60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3" y="159630"/>
            <a:ext cx="1773175" cy="149503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5"/>
          <p:cNvSpPr txBox="1"/>
          <p:nvPr/>
        </p:nvSpPr>
        <p:spPr>
          <a:xfrm>
            <a:off x="1353350" y="1401500"/>
            <a:ext cx="6858900" cy="21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</a:rPr>
              <a:t>When calculating CER, participants </a:t>
            </a:r>
            <a:r>
              <a:rPr b="1" lang="en" sz="1800"/>
              <a:t>would</a:t>
            </a:r>
            <a:r>
              <a:rPr b="1" i="0" lang="en" sz="1800" u="none" cap="none" strike="noStrike">
                <a:solidFill>
                  <a:srgbClr val="000000"/>
                </a:solidFill>
              </a:rPr>
              <a:t> aware that:</a:t>
            </a:r>
            <a:endParaRPr b="1" sz="1800"/>
          </a:p>
          <a:p>
            <a:pPr indent="-3302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/>
              <a:t>C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ase sensitiv</a:t>
            </a:r>
            <a:r>
              <a:rPr lang="en" sz="1600"/>
              <a:t>ity, 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‘A’ and ‘a’ </a:t>
            </a:r>
            <a:r>
              <a:rPr lang="en" sz="1600"/>
              <a:t>are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different</a:t>
            </a:r>
            <a:r>
              <a:rPr lang="en" sz="1600"/>
              <a:t>.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/>
              <a:t>L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ocation of diacritic mark matters, e.g. </a:t>
            </a:r>
            <a:r>
              <a:rPr lang="en" sz="1600"/>
              <a:t>‘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Hoà</a:t>
            </a:r>
            <a:r>
              <a:rPr lang="en" sz="1600"/>
              <a:t>’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/>
              <a:t>and ‘</a:t>
            </a:r>
            <a:r>
              <a:rPr lang="en" sz="1600"/>
              <a:t>Hòa’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different</a:t>
            </a:r>
            <a:r>
              <a:rPr lang="en" sz="1600"/>
              <a:t>.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5"/>
          <p:cNvSpPr txBox="1"/>
          <p:nvPr/>
        </p:nvSpPr>
        <p:spPr>
          <a:xfrm>
            <a:off x="1353339" y="1060595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87BAC3"/>
                </a:solidFill>
                <a:latin typeface="Arial"/>
                <a:ea typeface="Arial"/>
                <a:cs typeface="Arial"/>
                <a:sym typeface="Arial"/>
              </a:rPr>
              <a:t>Evaluation metrics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5" id="225" name="Google Shape;22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3" cy="294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8" id="226" name="Google Shape;22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4"/>
            <a:ext cx="1573965" cy="607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1" id="227" name="Google Shape;227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3" y="159631"/>
            <a:ext cx="1773175" cy="149502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6"/>
          <p:cNvSpPr txBox="1"/>
          <p:nvPr/>
        </p:nvSpPr>
        <p:spPr>
          <a:xfrm>
            <a:off x="1183350" y="1501603"/>
            <a:ext cx="78330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First round  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Executable files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Result on sample dataset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Second round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Code and executable files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Proposal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Third round: 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AI camp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229" name="Google Shape;229;p46"/>
          <p:cNvSpPr txBox="1"/>
          <p:nvPr/>
        </p:nvSpPr>
        <p:spPr>
          <a:xfrm>
            <a:off x="1183354" y="864262"/>
            <a:ext cx="7035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7BAC3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87BAC3"/>
                </a:solidFill>
              </a:rPr>
              <a:t>Submission requirement</a:t>
            </a:r>
            <a:endParaRPr b="1" i="0" sz="2400" u="none" cap="none" strike="noStrike">
              <a:solidFill>
                <a:srgbClr val="87BAC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1" cy="294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5"/>
            <a:ext cx="1573964" cy="60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3" y="159630"/>
            <a:ext cx="1773175" cy="149503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7"/>
          <p:cNvSpPr txBox="1"/>
          <p:nvPr/>
        </p:nvSpPr>
        <p:spPr>
          <a:xfrm>
            <a:off x="1229589" y="560033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87BAC3"/>
                </a:solidFill>
              </a:rPr>
              <a:t>About Cinnamon AI Marathon</a:t>
            </a:r>
            <a:endParaRPr/>
          </a:p>
        </p:txBody>
      </p:sp>
      <p:pic>
        <p:nvPicPr>
          <p:cNvPr id="238" name="Google Shape;238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2675" y="1062288"/>
            <a:ext cx="503800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7"/>
          <p:cNvSpPr txBox="1"/>
          <p:nvPr/>
        </p:nvSpPr>
        <p:spPr>
          <a:xfrm>
            <a:off x="2414800" y="1062300"/>
            <a:ext cx="37902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Time: 25th August to 28th October, 2018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12588" y="1828125"/>
            <a:ext cx="543973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7"/>
          <p:cNvSpPr txBox="1"/>
          <p:nvPr/>
        </p:nvSpPr>
        <p:spPr>
          <a:xfrm>
            <a:off x="2406050" y="1478950"/>
            <a:ext cx="46830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Kick-off event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Circo Coworking Space, 1st - 2nd Floor, 384 Hoang Dieu Street, District 4, HCMC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Hanoi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Bootcamp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VC3/40 Villa Vinhome Golden River, 2 Ton Duc Thang, Ben Nghe Ward, District 1, HCMC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29602" y="2951225"/>
            <a:ext cx="636744" cy="6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7"/>
          <p:cNvSpPr txBox="1"/>
          <p:nvPr/>
        </p:nvSpPr>
        <p:spPr>
          <a:xfrm>
            <a:off x="2414800" y="3172425"/>
            <a:ext cx="55584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</a:rPr>
              <a:t>Target candidate</a:t>
            </a:r>
            <a:r>
              <a:rPr b="1" lang="en"/>
              <a:t>s: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Entry/Junior AI talents (Open for oversea talents, </a:t>
            </a:r>
            <a:r>
              <a:rPr lang="en" sz="1200">
                <a:highlight>
                  <a:srgbClr val="FFFFFF"/>
                </a:highlight>
              </a:rPr>
              <a:t>also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b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 </a:t>
            </a:r>
            <a:r>
              <a:rPr lang="en" sz="1200">
                <a:highlight>
                  <a:srgbClr val="FFFFFF"/>
                </a:highlight>
              </a:rPr>
              <a:t>   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Math</a:t>
            </a:r>
            <a:b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    - Critical thinking/Problem solving skills</a:t>
            </a:r>
            <a:b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    - GRIT: passion &amp; perseverance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1" cy="294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5"/>
            <a:ext cx="1573964" cy="60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3" y="159630"/>
            <a:ext cx="1773175" cy="149503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8"/>
          <p:cNvSpPr txBox="1"/>
          <p:nvPr/>
        </p:nvSpPr>
        <p:spPr>
          <a:xfrm>
            <a:off x="1309139" y="65407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87BAC3"/>
                </a:solidFill>
              </a:rPr>
              <a:t>Cinnamon AI Marathon Award</a:t>
            </a:r>
            <a:endParaRPr/>
          </a:p>
        </p:txBody>
      </p:sp>
      <p:pic>
        <p:nvPicPr>
          <p:cNvPr id="252" name="Google Shape;252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56548" y="1410162"/>
            <a:ext cx="3055351" cy="305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1" cy="294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5"/>
            <a:ext cx="1573964" cy="60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3" y="159630"/>
            <a:ext cx="1773175" cy="149503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9"/>
          <p:cNvSpPr txBox="1"/>
          <p:nvPr/>
        </p:nvSpPr>
        <p:spPr>
          <a:xfrm>
            <a:off x="1353339" y="503845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400">
                <a:solidFill>
                  <a:srgbClr val="87BAC3"/>
                </a:solidFill>
              </a:rPr>
              <a:t>Timeline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87BAC3"/>
                </a:solidFill>
              </a:rPr>
              <a:t> </a:t>
            </a:r>
            <a:endParaRPr/>
          </a:p>
        </p:txBody>
      </p:sp>
      <p:sp>
        <p:nvSpPr>
          <p:cNvPr id="261" name="Google Shape;261;p49"/>
          <p:cNvSpPr txBox="1"/>
          <p:nvPr/>
        </p:nvSpPr>
        <p:spPr>
          <a:xfrm>
            <a:off x="3652125" y="961538"/>
            <a:ext cx="44733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25th August - 15th </a:t>
            </a:r>
            <a:r>
              <a:rPr b="1" lang="en" sz="1200"/>
              <a:t>September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Team/Individual registration</a:t>
            </a:r>
            <a:endParaRPr sz="1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Receiving challenge and data sample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16th September - 5th October</a:t>
            </a:r>
            <a:endParaRPr sz="1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Release training data, proposal guidelines, upload submission on Leaderboard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9"/>
          <p:cNvSpPr/>
          <p:nvPr/>
        </p:nvSpPr>
        <p:spPr>
          <a:xfrm>
            <a:off x="1353350" y="1350113"/>
            <a:ext cx="1929000" cy="7533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Phase 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Challenge Exposure &amp; </a:t>
            </a:r>
            <a:r>
              <a:rPr lang="en" sz="1200"/>
              <a:t>Solution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Submission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9"/>
          <p:cNvSpPr/>
          <p:nvPr/>
        </p:nvSpPr>
        <p:spPr>
          <a:xfrm>
            <a:off x="1353350" y="2366450"/>
            <a:ext cx="1929000" cy="7533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Phase 2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Proposal Evaluation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9"/>
          <p:cNvSpPr txBox="1"/>
          <p:nvPr/>
        </p:nvSpPr>
        <p:spPr>
          <a:xfrm>
            <a:off x="3652125" y="2235725"/>
            <a:ext cx="38292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5th Oct - 14th October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Round 1: </a:t>
            </a:r>
            <a:r>
              <a:rPr lang="en" sz="1200"/>
              <a:t>Top 20 for each challenge submit code for private test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Round 2: Proposal subm</a:t>
            </a:r>
            <a:r>
              <a:rPr lang="en" sz="1200"/>
              <a:t>ission &amp; 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Interview (in Hanoi &amp; HCMC).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9"/>
          <p:cNvSpPr txBox="1"/>
          <p:nvPr/>
        </p:nvSpPr>
        <p:spPr>
          <a:xfrm>
            <a:off x="3652125" y="3493300"/>
            <a:ext cx="41205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26th-27th-28th October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Intensive coding &amp; coaching in HCM office</a:t>
            </a:r>
            <a:r>
              <a:rPr lang="en" sz="1200"/>
              <a:t> for top 6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 and award ceremony.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9"/>
          <p:cNvSpPr/>
          <p:nvPr/>
        </p:nvSpPr>
        <p:spPr>
          <a:xfrm>
            <a:off x="1353350" y="3531100"/>
            <a:ext cx="1929000" cy="7533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Phase 3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Bootcamp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212121"/>
      </a:dk1>
      <a:lt1>
        <a:srgbClr val="FFFFFF"/>
      </a:lt1>
      <a:dk2>
        <a:srgbClr val="A7A7A7"/>
      </a:dk2>
      <a:lt2>
        <a:srgbClr val="535353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